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7044-07DF-4A73-95EB-BAE2F2B0442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B67DD-A4E5-4034-A7F0-D8534ADEE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94411A-57D1-4E83-B05E-04CA93429887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961DC-1C2E-4ECB-896D-1FB10ACE94A6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7277E-7E1A-4260-A86B-98E3ECF5409C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154E0-71EE-44D7-8948-BCF2FED5B193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Microsoft_Office_Word_97_-_20038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____Microsoft_Office_Word_97_-_200311.doc"/><Relationship Id="rId4" Type="http://schemas.openxmlformats.org/officeDocument/2006/relationships/oleObject" Target="../embeddings/_________Microsoft_Office_Word_97_-_200310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2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____Microsoft_Office_Word_97_-_200313.doc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4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Microsoft_Office_Word_97_-_20035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900113" y="1890713"/>
            <a:ext cx="7412037" cy="11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uk-UA" altLang="ru-RU" sz="3200" b="1" dirty="0">
                <a:solidFill>
                  <a:srgbClr val="4A4849"/>
                </a:solidFill>
                <a:latin typeface="Bookman Old Style" pitchFamily="18" charset="0"/>
              </a:rPr>
              <a:t>Загальна характеристика </a:t>
            </a:r>
            <a:r>
              <a:rPr lang="uk-UA" altLang="ru-RU" sz="3200" b="1" dirty="0">
                <a:solidFill>
                  <a:srgbClr val="660033"/>
                </a:solidFill>
                <a:latin typeface="Bookman Old Style" pitchFamily="18" charset="0"/>
              </a:rPr>
              <a:t>ЕФІРНОЇ ОЛІЇ</a:t>
            </a:r>
            <a:r>
              <a:rPr lang="uk-UA" altLang="ru-RU" sz="3200" b="1" dirty="0" smtClean="0">
                <a:solidFill>
                  <a:srgbClr val="4D4D4D"/>
                </a:solidFill>
                <a:latin typeface="Bookman Old Style" pitchFamily="18" charset="0"/>
              </a:rPr>
              <a:t>.</a:t>
            </a:r>
            <a:endParaRPr lang="uk-UA" altLang="ru-RU" sz="3200" b="1" dirty="0">
              <a:solidFill>
                <a:srgbClr val="4A4849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2" y="260351"/>
            <a:ext cx="8459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Національний фармацевтичний університет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Кафедра хімії природних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сполук і 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нутриціології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4979988"/>
            <a:ext cx="8135938" cy="969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Лектори: проф. </a:t>
            </a:r>
            <a:r>
              <a:rPr lang="uk-UA" sz="1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Кисличенко</a:t>
            </a:r>
            <a:r>
              <a:rPr lang="uk-U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В.С., проф. </a:t>
            </a:r>
            <a:r>
              <a:rPr lang="uk-UA" sz="1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Комісаренко</a:t>
            </a:r>
            <a:r>
              <a:rPr lang="uk-U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А.М., доц. Новосел О.М., доц. Омельченко З.І., доц. Король В.В., доц. Бурда </a:t>
            </a:r>
            <a:r>
              <a:rPr lang="uk-UA" sz="1900" b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Н.Є</a:t>
            </a:r>
            <a:r>
              <a:rPr lang="uk-UA" sz="19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endParaRPr lang="ru-RU" sz="19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14337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Сесквітерпеноїди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973138" y="1552575"/>
          <a:ext cx="7299325" cy="4629150"/>
        </p:xfrm>
        <a:graphic>
          <a:graphicData uri="http://schemas.openxmlformats.org/presentationml/2006/ole">
            <p:oleObj spid="_x0000_s5122" name="Document" r:id="rId3" imgW="7049691" imgH="4470695" progId="Word.Document.8">
              <p:embed/>
            </p:oleObj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6423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rIns="18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Біциклічні сесквітерпеноїди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0825" y="9810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3.1. Біциклічні сесквітерпеноїди алкілнафталінового ряду.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433387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Сесквітерпеноїди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323850" y="990600"/>
            <a:ext cx="856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Тип гвайяну</a:t>
            </a:r>
            <a:endParaRPr lang="uk-UA" altLang="ru-RU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1447800"/>
            <a:ext cx="1600200" cy="1524000"/>
            <a:chOff x="2105" y="1310"/>
            <a:chExt cx="750" cy="705"/>
          </a:xfrm>
        </p:grpSpPr>
        <p:sp>
          <p:nvSpPr>
            <p:cNvPr id="41064" name="Rectangle 11"/>
            <p:cNvSpPr>
              <a:spLocks noChangeArrowheads="1"/>
            </p:cNvSpPr>
            <p:nvPr/>
          </p:nvSpPr>
          <p:spPr bwMode="auto">
            <a:xfrm>
              <a:off x="2201" y="1769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altLang="ru-RU"/>
            </a:p>
          </p:txBody>
        </p:sp>
        <p:sp>
          <p:nvSpPr>
            <p:cNvPr id="41065" name="Rectangle 12"/>
            <p:cNvSpPr>
              <a:spLocks noChangeArrowheads="1"/>
            </p:cNvSpPr>
            <p:nvPr/>
          </p:nvSpPr>
          <p:spPr bwMode="auto">
            <a:xfrm>
              <a:off x="2105" y="1620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altLang="ru-RU"/>
            </a:p>
          </p:txBody>
        </p:sp>
        <p:sp>
          <p:nvSpPr>
            <p:cNvPr id="41066" name="Rectangle 13"/>
            <p:cNvSpPr>
              <a:spLocks noChangeArrowheads="1"/>
            </p:cNvSpPr>
            <p:nvPr/>
          </p:nvSpPr>
          <p:spPr bwMode="auto">
            <a:xfrm>
              <a:off x="2240" y="1426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altLang="ru-RU"/>
            </a:p>
          </p:txBody>
        </p:sp>
        <p:sp>
          <p:nvSpPr>
            <p:cNvPr id="41067" name="Rectangle 14"/>
            <p:cNvSpPr>
              <a:spLocks noChangeArrowheads="1"/>
            </p:cNvSpPr>
            <p:nvPr/>
          </p:nvSpPr>
          <p:spPr bwMode="auto">
            <a:xfrm>
              <a:off x="2502" y="1388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altLang="ru-RU"/>
            </a:p>
          </p:txBody>
        </p:sp>
        <p:sp>
          <p:nvSpPr>
            <p:cNvPr id="41068" name="Rectangle 15"/>
            <p:cNvSpPr>
              <a:spLocks noChangeArrowheads="1"/>
            </p:cNvSpPr>
            <p:nvPr/>
          </p:nvSpPr>
          <p:spPr bwMode="auto">
            <a:xfrm>
              <a:off x="2733" y="1426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ru-RU" altLang="ru-RU"/>
            </a:p>
          </p:txBody>
        </p:sp>
        <p:sp>
          <p:nvSpPr>
            <p:cNvPr id="41069" name="Rectangle 16"/>
            <p:cNvSpPr>
              <a:spLocks noChangeArrowheads="1"/>
            </p:cNvSpPr>
            <p:nvPr/>
          </p:nvSpPr>
          <p:spPr bwMode="auto">
            <a:xfrm>
              <a:off x="2816" y="1614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altLang="ru-RU"/>
            </a:p>
          </p:txBody>
        </p:sp>
        <p:sp>
          <p:nvSpPr>
            <p:cNvPr id="41070" name="Rectangle 17"/>
            <p:cNvSpPr>
              <a:spLocks noChangeArrowheads="1"/>
            </p:cNvSpPr>
            <p:nvPr/>
          </p:nvSpPr>
          <p:spPr bwMode="auto">
            <a:xfrm>
              <a:off x="2541" y="1846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ru-RU" altLang="ru-RU"/>
            </a:p>
          </p:txBody>
        </p:sp>
        <p:sp>
          <p:nvSpPr>
            <p:cNvPr id="41071" name="Rectangle 18"/>
            <p:cNvSpPr>
              <a:spLocks noChangeArrowheads="1"/>
            </p:cNvSpPr>
            <p:nvPr/>
          </p:nvSpPr>
          <p:spPr bwMode="auto">
            <a:xfrm>
              <a:off x="2400" y="1472"/>
              <a:ext cx="23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altLang="ru-RU"/>
            </a:p>
          </p:txBody>
        </p:sp>
        <p:sp>
          <p:nvSpPr>
            <p:cNvPr id="41072" name="Rectangle 19"/>
            <p:cNvSpPr>
              <a:spLocks noChangeArrowheads="1"/>
            </p:cNvSpPr>
            <p:nvPr/>
          </p:nvSpPr>
          <p:spPr bwMode="auto">
            <a:xfrm>
              <a:off x="2419" y="1472"/>
              <a:ext cx="23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altLang="ru-RU"/>
            </a:p>
          </p:txBody>
        </p:sp>
        <p:sp>
          <p:nvSpPr>
            <p:cNvPr id="41073" name="Rectangle 20"/>
            <p:cNvSpPr>
              <a:spLocks noChangeArrowheads="1"/>
            </p:cNvSpPr>
            <p:nvPr/>
          </p:nvSpPr>
          <p:spPr bwMode="auto">
            <a:xfrm>
              <a:off x="2406" y="1749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ru-RU" altLang="ru-RU"/>
            </a:p>
          </p:txBody>
        </p:sp>
        <p:sp>
          <p:nvSpPr>
            <p:cNvPr id="41074" name="Line 21"/>
            <p:cNvSpPr>
              <a:spLocks noChangeShapeType="1"/>
            </p:cNvSpPr>
            <p:nvPr/>
          </p:nvSpPr>
          <p:spPr bwMode="auto">
            <a:xfrm flipV="1">
              <a:off x="2265" y="1724"/>
              <a:ext cx="161" cy="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5" name="Line 22"/>
            <p:cNvSpPr>
              <a:spLocks noChangeShapeType="1"/>
            </p:cNvSpPr>
            <p:nvPr/>
          </p:nvSpPr>
          <p:spPr bwMode="auto">
            <a:xfrm>
              <a:off x="2163" y="1640"/>
              <a:ext cx="102" cy="1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6" name="Line 23"/>
            <p:cNvSpPr>
              <a:spLocks noChangeShapeType="1"/>
            </p:cNvSpPr>
            <p:nvPr/>
          </p:nvSpPr>
          <p:spPr bwMode="auto">
            <a:xfrm flipH="1">
              <a:off x="2163" y="1498"/>
              <a:ext cx="102" cy="1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7" name="Line 24"/>
            <p:cNvSpPr>
              <a:spLocks noChangeShapeType="1"/>
            </p:cNvSpPr>
            <p:nvPr/>
          </p:nvSpPr>
          <p:spPr bwMode="auto">
            <a:xfrm flipH="1" flipV="1">
              <a:off x="2265" y="1498"/>
              <a:ext cx="161" cy="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8" name="Line 25"/>
            <p:cNvSpPr>
              <a:spLocks noChangeShapeType="1"/>
            </p:cNvSpPr>
            <p:nvPr/>
          </p:nvSpPr>
          <p:spPr bwMode="auto">
            <a:xfrm flipV="1">
              <a:off x="2426" y="1549"/>
              <a:ext cx="1" cy="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9" name="Line 26"/>
            <p:cNvSpPr>
              <a:spLocks noChangeShapeType="1"/>
            </p:cNvSpPr>
            <p:nvPr/>
          </p:nvSpPr>
          <p:spPr bwMode="auto">
            <a:xfrm flipH="1" flipV="1">
              <a:off x="2426" y="1724"/>
              <a:ext cx="134" cy="1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0" name="Line 27"/>
            <p:cNvSpPr>
              <a:spLocks noChangeShapeType="1"/>
            </p:cNvSpPr>
            <p:nvPr/>
          </p:nvSpPr>
          <p:spPr bwMode="auto">
            <a:xfrm flipH="1">
              <a:off x="2560" y="1795"/>
              <a:ext cx="167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1" name="Line 28"/>
            <p:cNvSpPr>
              <a:spLocks noChangeShapeType="1"/>
            </p:cNvSpPr>
            <p:nvPr/>
          </p:nvSpPr>
          <p:spPr bwMode="auto">
            <a:xfrm flipH="1">
              <a:off x="2727" y="1640"/>
              <a:ext cx="70" cy="1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2" name="Line 29"/>
            <p:cNvSpPr>
              <a:spLocks noChangeShapeType="1"/>
            </p:cNvSpPr>
            <p:nvPr/>
          </p:nvSpPr>
          <p:spPr bwMode="auto">
            <a:xfrm>
              <a:off x="2727" y="1485"/>
              <a:ext cx="70" cy="1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3" name="Line 30"/>
            <p:cNvSpPr>
              <a:spLocks noChangeShapeType="1"/>
            </p:cNvSpPr>
            <p:nvPr/>
          </p:nvSpPr>
          <p:spPr bwMode="auto">
            <a:xfrm>
              <a:off x="2560" y="1446"/>
              <a:ext cx="167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4" name="Line 31"/>
            <p:cNvSpPr>
              <a:spLocks noChangeShapeType="1"/>
            </p:cNvSpPr>
            <p:nvPr/>
          </p:nvSpPr>
          <p:spPr bwMode="auto">
            <a:xfrm flipV="1">
              <a:off x="2426" y="1446"/>
              <a:ext cx="134" cy="10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5" name="Line 32"/>
            <p:cNvSpPr>
              <a:spLocks noChangeShapeType="1"/>
            </p:cNvSpPr>
            <p:nvPr/>
          </p:nvSpPr>
          <p:spPr bwMode="auto">
            <a:xfrm flipV="1">
              <a:off x="2560" y="1310"/>
              <a:ext cx="1" cy="1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6" name="Line 33"/>
            <p:cNvSpPr>
              <a:spLocks noChangeShapeType="1"/>
            </p:cNvSpPr>
            <p:nvPr/>
          </p:nvSpPr>
          <p:spPr bwMode="auto">
            <a:xfrm>
              <a:off x="2727" y="1795"/>
              <a:ext cx="1" cy="1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7" name="Line 34"/>
            <p:cNvSpPr>
              <a:spLocks noChangeShapeType="1"/>
            </p:cNvSpPr>
            <p:nvPr/>
          </p:nvSpPr>
          <p:spPr bwMode="auto">
            <a:xfrm flipH="1">
              <a:off x="2598" y="1924"/>
              <a:ext cx="129" cy="8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8" name="Line 35"/>
            <p:cNvSpPr>
              <a:spLocks noChangeShapeType="1"/>
            </p:cNvSpPr>
            <p:nvPr/>
          </p:nvSpPr>
          <p:spPr bwMode="auto">
            <a:xfrm>
              <a:off x="2727" y="1924"/>
              <a:ext cx="128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9" name="Line 36"/>
            <p:cNvSpPr>
              <a:spLocks noChangeShapeType="1"/>
            </p:cNvSpPr>
            <p:nvPr/>
          </p:nvSpPr>
          <p:spPr bwMode="auto">
            <a:xfrm>
              <a:off x="2265" y="1776"/>
              <a:ext cx="1" cy="14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0" name="Rectangle 37"/>
            <p:cNvSpPr>
              <a:spLocks noChangeArrowheads="1"/>
            </p:cNvSpPr>
            <p:nvPr/>
          </p:nvSpPr>
          <p:spPr bwMode="auto">
            <a:xfrm>
              <a:off x="2752" y="1788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ru-RU" altLang="ru-RU"/>
            </a:p>
          </p:txBody>
        </p:sp>
      </p:grpSp>
      <p:sp>
        <p:nvSpPr>
          <p:cNvPr id="40965" name="Rectangle 39"/>
          <p:cNvSpPr>
            <a:spLocks noChangeArrowheads="1"/>
          </p:cNvSpPr>
          <p:nvPr/>
        </p:nvSpPr>
        <p:spPr bwMode="auto">
          <a:xfrm>
            <a:off x="4592638" y="30734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563938" y="1481138"/>
            <a:ext cx="1468437" cy="1371600"/>
            <a:chOff x="3332" y="1309"/>
            <a:chExt cx="697" cy="715"/>
          </a:xfrm>
        </p:grpSpPr>
        <p:sp>
          <p:nvSpPr>
            <p:cNvPr id="41043" name="Line 40"/>
            <p:cNvSpPr>
              <a:spLocks noChangeShapeType="1"/>
            </p:cNvSpPr>
            <p:nvPr/>
          </p:nvSpPr>
          <p:spPr bwMode="auto">
            <a:xfrm flipV="1">
              <a:off x="3436" y="1729"/>
              <a:ext cx="16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4" name="Line 41"/>
            <p:cNvSpPr>
              <a:spLocks noChangeShapeType="1"/>
            </p:cNvSpPr>
            <p:nvPr/>
          </p:nvSpPr>
          <p:spPr bwMode="auto">
            <a:xfrm>
              <a:off x="3332" y="1644"/>
              <a:ext cx="104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5" name="Line 42"/>
            <p:cNvSpPr>
              <a:spLocks noChangeShapeType="1"/>
            </p:cNvSpPr>
            <p:nvPr/>
          </p:nvSpPr>
          <p:spPr bwMode="auto">
            <a:xfrm flipH="1">
              <a:off x="3332" y="1499"/>
              <a:ext cx="104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6" name="Line 43"/>
            <p:cNvSpPr>
              <a:spLocks noChangeShapeType="1"/>
            </p:cNvSpPr>
            <p:nvPr/>
          </p:nvSpPr>
          <p:spPr bwMode="auto">
            <a:xfrm flipH="1">
              <a:off x="3358" y="1525"/>
              <a:ext cx="84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7" name="Line 44"/>
            <p:cNvSpPr>
              <a:spLocks noChangeShapeType="1"/>
            </p:cNvSpPr>
            <p:nvPr/>
          </p:nvSpPr>
          <p:spPr bwMode="auto">
            <a:xfrm flipH="1" flipV="1">
              <a:off x="3436" y="1499"/>
              <a:ext cx="161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8" name="Line 45"/>
            <p:cNvSpPr>
              <a:spLocks noChangeShapeType="1"/>
            </p:cNvSpPr>
            <p:nvPr/>
          </p:nvSpPr>
          <p:spPr bwMode="auto">
            <a:xfrm flipV="1">
              <a:off x="3597" y="1552"/>
              <a:ext cx="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9" name="Line 46"/>
            <p:cNvSpPr>
              <a:spLocks noChangeShapeType="1"/>
            </p:cNvSpPr>
            <p:nvPr/>
          </p:nvSpPr>
          <p:spPr bwMode="auto">
            <a:xfrm flipH="1" flipV="1">
              <a:off x="3597" y="1729"/>
              <a:ext cx="136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0" name="Line 47"/>
            <p:cNvSpPr>
              <a:spLocks noChangeShapeType="1"/>
            </p:cNvSpPr>
            <p:nvPr/>
          </p:nvSpPr>
          <p:spPr bwMode="auto">
            <a:xfrm flipH="1">
              <a:off x="3733" y="1801"/>
              <a:ext cx="167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1" name="Line 48"/>
            <p:cNvSpPr>
              <a:spLocks noChangeShapeType="1"/>
            </p:cNvSpPr>
            <p:nvPr/>
          </p:nvSpPr>
          <p:spPr bwMode="auto">
            <a:xfrm flipH="1">
              <a:off x="3745" y="1788"/>
              <a:ext cx="129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2" name="Line 49"/>
            <p:cNvSpPr>
              <a:spLocks noChangeShapeType="1"/>
            </p:cNvSpPr>
            <p:nvPr/>
          </p:nvSpPr>
          <p:spPr bwMode="auto">
            <a:xfrm flipH="1">
              <a:off x="3900" y="1644"/>
              <a:ext cx="71" cy="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3" name="Line 50"/>
            <p:cNvSpPr>
              <a:spLocks noChangeShapeType="1"/>
            </p:cNvSpPr>
            <p:nvPr/>
          </p:nvSpPr>
          <p:spPr bwMode="auto">
            <a:xfrm>
              <a:off x="3900" y="1486"/>
              <a:ext cx="71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4" name="Line 51"/>
            <p:cNvSpPr>
              <a:spLocks noChangeShapeType="1"/>
            </p:cNvSpPr>
            <p:nvPr/>
          </p:nvSpPr>
          <p:spPr bwMode="auto">
            <a:xfrm>
              <a:off x="3894" y="1512"/>
              <a:ext cx="51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5" name="Line 52"/>
            <p:cNvSpPr>
              <a:spLocks noChangeShapeType="1"/>
            </p:cNvSpPr>
            <p:nvPr/>
          </p:nvSpPr>
          <p:spPr bwMode="auto">
            <a:xfrm>
              <a:off x="3733" y="1447"/>
              <a:ext cx="167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6" name="Line 53"/>
            <p:cNvSpPr>
              <a:spLocks noChangeShapeType="1"/>
            </p:cNvSpPr>
            <p:nvPr/>
          </p:nvSpPr>
          <p:spPr bwMode="auto">
            <a:xfrm flipV="1">
              <a:off x="3597" y="1447"/>
              <a:ext cx="136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7" name="Line 54"/>
            <p:cNvSpPr>
              <a:spLocks noChangeShapeType="1"/>
            </p:cNvSpPr>
            <p:nvPr/>
          </p:nvSpPr>
          <p:spPr bwMode="auto">
            <a:xfrm flipV="1">
              <a:off x="3623" y="1473"/>
              <a:ext cx="110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8" name="Line 55"/>
            <p:cNvSpPr>
              <a:spLocks noChangeShapeType="1"/>
            </p:cNvSpPr>
            <p:nvPr/>
          </p:nvSpPr>
          <p:spPr bwMode="auto">
            <a:xfrm flipV="1">
              <a:off x="3733" y="1309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9" name="Line 56"/>
            <p:cNvSpPr>
              <a:spLocks noChangeShapeType="1"/>
            </p:cNvSpPr>
            <p:nvPr/>
          </p:nvSpPr>
          <p:spPr bwMode="auto">
            <a:xfrm>
              <a:off x="3900" y="1801"/>
              <a:ext cx="1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0" name="Line 57"/>
            <p:cNvSpPr>
              <a:spLocks noChangeShapeType="1"/>
            </p:cNvSpPr>
            <p:nvPr/>
          </p:nvSpPr>
          <p:spPr bwMode="auto">
            <a:xfrm flipH="1">
              <a:off x="3771" y="1932"/>
              <a:ext cx="129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1" name="Line 58"/>
            <p:cNvSpPr>
              <a:spLocks noChangeShapeType="1"/>
            </p:cNvSpPr>
            <p:nvPr/>
          </p:nvSpPr>
          <p:spPr bwMode="auto">
            <a:xfrm>
              <a:off x="3900" y="1932"/>
              <a:ext cx="129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2" name="Line 59"/>
            <p:cNvSpPr>
              <a:spLocks noChangeShapeType="1"/>
            </p:cNvSpPr>
            <p:nvPr/>
          </p:nvSpPr>
          <p:spPr bwMode="auto">
            <a:xfrm>
              <a:off x="3436" y="1781"/>
              <a:ext cx="1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3" name="Line 60"/>
            <p:cNvSpPr>
              <a:spLocks noChangeShapeType="1"/>
            </p:cNvSpPr>
            <p:nvPr/>
          </p:nvSpPr>
          <p:spPr bwMode="auto">
            <a:xfrm flipV="1">
              <a:off x="3442" y="1709"/>
              <a:ext cx="129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7" name="Rectangle 62"/>
          <p:cNvSpPr>
            <a:spLocks noChangeArrowheads="1"/>
          </p:cNvSpPr>
          <p:nvPr/>
        </p:nvSpPr>
        <p:spPr bwMode="auto">
          <a:xfrm>
            <a:off x="6461125" y="309245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6300788" y="1447800"/>
            <a:ext cx="1524000" cy="1371600"/>
            <a:chOff x="4526" y="1308"/>
            <a:chExt cx="854" cy="701"/>
          </a:xfrm>
        </p:grpSpPr>
        <p:sp>
          <p:nvSpPr>
            <p:cNvPr id="41022" name="Line 63"/>
            <p:cNvSpPr>
              <a:spLocks noChangeShapeType="1"/>
            </p:cNvSpPr>
            <p:nvPr/>
          </p:nvSpPr>
          <p:spPr bwMode="auto">
            <a:xfrm flipV="1">
              <a:off x="4798" y="1720"/>
              <a:ext cx="158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3" name="Line 64"/>
            <p:cNvSpPr>
              <a:spLocks noChangeShapeType="1"/>
            </p:cNvSpPr>
            <p:nvPr/>
          </p:nvSpPr>
          <p:spPr bwMode="auto">
            <a:xfrm>
              <a:off x="4696" y="1636"/>
              <a:ext cx="102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4" name="Line 65"/>
            <p:cNvSpPr>
              <a:spLocks noChangeShapeType="1"/>
            </p:cNvSpPr>
            <p:nvPr/>
          </p:nvSpPr>
          <p:spPr bwMode="auto">
            <a:xfrm flipH="1">
              <a:off x="4696" y="1495"/>
              <a:ext cx="102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5" name="Line 66"/>
            <p:cNvSpPr>
              <a:spLocks noChangeShapeType="1"/>
            </p:cNvSpPr>
            <p:nvPr/>
          </p:nvSpPr>
          <p:spPr bwMode="auto">
            <a:xfrm flipH="1">
              <a:off x="4722" y="1521"/>
              <a:ext cx="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6" name="Line 67"/>
            <p:cNvSpPr>
              <a:spLocks noChangeShapeType="1"/>
            </p:cNvSpPr>
            <p:nvPr/>
          </p:nvSpPr>
          <p:spPr bwMode="auto">
            <a:xfrm flipH="1" flipV="1">
              <a:off x="4798" y="1495"/>
              <a:ext cx="158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7" name="Line 68"/>
            <p:cNvSpPr>
              <a:spLocks noChangeShapeType="1"/>
            </p:cNvSpPr>
            <p:nvPr/>
          </p:nvSpPr>
          <p:spPr bwMode="auto">
            <a:xfrm flipV="1">
              <a:off x="4956" y="1546"/>
              <a:ext cx="1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8" name="Line 69"/>
            <p:cNvSpPr>
              <a:spLocks noChangeShapeType="1"/>
            </p:cNvSpPr>
            <p:nvPr/>
          </p:nvSpPr>
          <p:spPr bwMode="auto">
            <a:xfrm flipH="1" flipV="1">
              <a:off x="4956" y="1720"/>
              <a:ext cx="133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9" name="Line 70"/>
            <p:cNvSpPr>
              <a:spLocks noChangeShapeType="1"/>
            </p:cNvSpPr>
            <p:nvPr/>
          </p:nvSpPr>
          <p:spPr bwMode="auto">
            <a:xfrm flipH="1">
              <a:off x="5089" y="1791"/>
              <a:ext cx="164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0" name="Line 71"/>
            <p:cNvSpPr>
              <a:spLocks noChangeShapeType="1"/>
            </p:cNvSpPr>
            <p:nvPr/>
          </p:nvSpPr>
          <p:spPr bwMode="auto">
            <a:xfrm flipH="1">
              <a:off x="5102" y="1778"/>
              <a:ext cx="126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1" name="Line 72"/>
            <p:cNvSpPr>
              <a:spLocks noChangeShapeType="1"/>
            </p:cNvSpPr>
            <p:nvPr/>
          </p:nvSpPr>
          <p:spPr bwMode="auto">
            <a:xfrm flipH="1">
              <a:off x="5253" y="1636"/>
              <a:ext cx="7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2" name="Line 73"/>
            <p:cNvSpPr>
              <a:spLocks noChangeShapeType="1"/>
            </p:cNvSpPr>
            <p:nvPr/>
          </p:nvSpPr>
          <p:spPr bwMode="auto">
            <a:xfrm>
              <a:off x="5253" y="1482"/>
              <a:ext cx="7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3" name="Line 74"/>
            <p:cNvSpPr>
              <a:spLocks noChangeShapeType="1"/>
            </p:cNvSpPr>
            <p:nvPr/>
          </p:nvSpPr>
          <p:spPr bwMode="auto">
            <a:xfrm>
              <a:off x="5247" y="1508"/>
              <a:ext cx="51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4" name="Line 75"/>
            <p:cNvSpPr>
              <a:spLocks noChangeShapeType="1"/>
            </p:cNvSpPr>
            <p:nvPr/>
          </p:nvSpPr>
          <p:spPr bwMode="auto">
            <a:xfrm>
              <a:off x="5089" y="1443"/>
              <a:ext cx="164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5" name="Line 76"/>
            <p:cNvSpPr>
              <a:spLocks noChangeShapeType="1"/>
            </p:cNvSpPr>
            <p:nvPr/>
          </p:nvSpPr>
          <p:spPr bwMode="auto">
            <a:xfrm flipV="1">
              <a:off x="4956" y="1443"/>
              <a:ext cx="133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6" name="Line 77"/>
            <p:cNvSpPr>
              <a:spLocks noChangeShapeType="1"/>
            </p:cNvSpPr>
            <p:nvPr/>
          </p:nvSpPr>
          <p:spPr bwMode="auto">
            <a:xfrm flipV="1">
              <a:off x="4981" y="1469"/>
              <a:ext cx="108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7" name="Line 78"/>
            <p:cNvSpPr>
              <a:spLocks noChangeShapeType="1"/>
            </p:cNvSpPr>
            <p:nvPr/>
          </p:nvSpPr>
          <p:spPr bwMode="auto">
            <a:xfrm flipV="1">
              <a:off x="5089" y="1308"/>
              <a:ext cx="1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8" name="Line 79"/>
            <p:cNvSpPr>
              <a:spLocks noChangeShapeType="1"/>
            </p:cNvSpPr>
            <p:nvPr/>
          </p:nvSpPr>
          <p:spPr bwMode="auto">
            <a:xfrm>
              <a:off x="5253" y="1791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9" name="Line 80"/>
            <p:cNvSpPr>
              <a:spLocks noChangeShapeType="1"/>
            </p:cNvSpPr>
            <p:nvPr/>
          </p:nvSpPr>
          <p:spPr bwMode="auto">
            <a:xfrm flipH="1">
              <a:off x="5127" y="1919"/>
              <a:ext cx="126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0" name="Line 81"/>
            <p:cNvSpPr>
              <a:spLocks noChangeShapeType="1"/>
            </p:cNvSpPr>
            <p:nvPr/>
          </p:nvSpPr>
          <p:spPr bwMode="auto">
            <a:xfrm>
              <a:off x="5253" y="1919"/>
              <a:ext cx="127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1" name="Line 82"/>
            <p:cNvSpPr>
              <a:spLocks noChangeShapeType="1"/>
            </p:cNvSpPr>
            <p:nvPr/>
          </p:nvSpPr>
          <p:spPr bwMode="auto">
            <a:xfrm flipH="1">
              <a:off x="4526" y="1636"/>
              <a:ext cx="1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2" name="Line 83"/>
            <p:cNvSpPr>
              <a:spLocks noChangeShapeType="1"/>
            </p:cNvSpPr>
            <p:nvPr/>
          </p:nvSpPr>
          <p:spPr bwMode="auto">
            <a:xfrm flipV="1">
              <a:off x="4810" y="1707"/>
              <a:ext cx="121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9" name="Rectangle 85"/>
          <p:cNvSpPr>
            <a:spLocks noChangeArrowheads="1"/>
          </p:cNvSpPr>
          <p:nvPr/>
        </p:nvSpPr>
        <p:spPr bwMode="auto">
          <a:xfrm>
            <a:off x="8604250" y="3068638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70" name="Rectangle 86"/>
          <p:cNvSpPr>
            <a:spLocks noChangeArrowheads="1"/>
          </p:cNvSpPr>
          <p:nvPr/>
        </p:nvSpPr>
        <p:spPr bwMode="auto">
          <a:xfrm>
            <a:off x="1328738" y="3038475"/>
            <a:ext cx="866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Гвайан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Rectangle 87"/>
          <p:cNvSpPr>
            <a:spLocks noChangeArrowheads="1"/>
          </p:cNvSpPr>
          <p:nvPr/>
        </p:nvSpPr>
        <p:spPr bwMode="auto">
          <a:xfrm>
            <a:off x="4281488" y="327977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72" name="Rectangle 90"/>
          <p:cNvSpPr>
            <a:spLocks noChangeArrowheads="1"/>
          </p:cNvSpPr>
          <p:nvPr/>
        </p:nvSpPr>
        <p:spPr bwMode="auto">
          <a:xfrm>
            <a:off x="3768725" y="2997200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S-гвайазулен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3" name="Rectangle 91"/>
          <p:cNvSpPr>
            <a:spLocks noChangeArrowheads="1"/>
          </p:cNvSpPr>
          <p:nvPr/>
        </p:nvSpPr>
        <p:spPr bwMode="auto">
          <a:xfrm>
            <a:off x="6435725" y="327977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74" name="Rectangle 94"/>
          <p:cNvSpPr>
            <a:spLocks noChangeArrowheads="1"/>
          </p:cNvSpPr>
          <p:nvPr/>
        </p:nvSpPr>
        <p:spPr bwMode="auto">
          <a:xfrm>
            <a:off x="6486525" y="2997200"/>
            <a:ext cx="1425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Se-гвайазулен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Rectangle 95"/>
          <p:cNvSpPr>
            <a:spLocks noChangeArrowheads="1"/>
          </p:cNvSpPr>
          <p:nvPr/>
        </p:nvSpPr>
        <p:spPr bwMode="auto">
          <a:xfrm>
            <a:off x="8515350" y="327977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76" name="Rectangle 96"/>
          <p:cNvSpPr>
            <a:spLocks noChangeArrowheads="1"/>
          </p:cNvSpPr>
          <p:nvPr/>
        </p:nvSpPr>
        <p:spPr bwMode="auto">
          <a:xfrm>
            <a:off x="323850" y="3516313"/>
            <a:ext cx="856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Тип хамазулан</a:t>
            </a:r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altLang="ru-RU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7" name="Rectangle 99"/>
          <p:cNvSpPr>
            <a:spLocks noChangeArrowheads="1"/>
          </p:cNvSpPr>
          <p:nvPr/>
        </p:nvSpPr>
        <p:spPr bwMode="auto">
          <a:xfrm>
            <a:off x="3575050" y="351631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800000"/>
                </a:solidFill>
              </a:rPr>
              <a:t> </a:t>
            </a:r>
            <a:endParaRPr lang="ru-RU" altLang="ru-RU"/>
          </a:p>
        </p:txBody>
      </p: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1979613" y="3838575"/>
            <a:ext cx="1844675" cy="1495425"/>
            <a:chOff x="2198" y="2418"/>
            <a:chExt cx="765" cy="613"/>
          </a:xfrm>
        </p:grpSpPr>
        <p:sp>
          <p:nvSpPr>
            <p:cNvPr id="41007" name="Line 100"/>
            <p:cNvSpPr>
              <a:spLocks noChangeShapeType="1"/>
            </p:cNvSpPr>
            <p:nvPr/>
          </p:nvSpPr>
          <p:spPr bwMode="auto">
            <a:xfrm>
              <a:off x="2198" y="2750"/>
              <a:ext cx="103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8" name="Line 101"/>
            <p:cNvSpPr>
              <a:spLocks noChangeShapeType="1"/>
            </p:cNvSpPr>
            <p:nvPr/>
          </p:nvSpPr>
          <p:spPr bwMode="auto">
            <a:xfrm>
              <a:off x="2301" y="2887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9" name="Line 102"/>
            <p:cNvSpPr>
              <a:spLocks noChangeShapeType="1"/>
            </p:cNvSpPr>
            <p:nvPr/>
          </p:nvSpPr>
          <p:spPr bwMode="auto">
            <a:xfrm flipH="1" flipV="1">
              <a:off x="2461" y="2834"/>
              <a:ext cx="135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0" name="Line 103"/>
            <p:cNvSpPr>
              <a:spLocks noChangeShapeType="1"/>
            </p:cNvSpPr>
            <p:nvPr/>
          </p:nvSpPr>
          <p:spPr bwMode="auto">
            <a:xfrm flipV="1">
              <a:off x="2461" y="2659"/>
              <a:ext cx="1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1" name="Line 104"/>
            <p:cNvSpPr>
              <a:spLocks noChangeShapeType="1"/>
            </p:cNvSpPr>
            <p:nvPr/>
          </p:nvSpPr>
          <p:spPr bwMode="auto">
            <a:xfrm flipH="1" flipV="1">
              <a:off x="2301" y="2607"/>
              <a:ext cx="16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2" name="Line 105"/>
            <p:cNvSpPr>
              <a:spLocks noChangeShapeType="1"/>
            </p:cNvSpPr>
            <p:nvPr/>
          </p:nvSpPr>
          <p:spPr bwMode="auto">
            <a:xfrm flipV="1">
              <a:off x="2198" y="2607"/>
              <a:ext cx="103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3" name="Line 106"/>
            <p:cNvSpPr>
              <a:spLocks noChangeShapeType="1"/>
            </p:cNvSpPr>
            <p:nvPr/>
          </p:nvSpPr>
          <p:spPr bwMode="auto">
            <a:xfrm flipV="1">
              <a:off x="2301" y="2834"/>
              <a:ext cx="160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4" name="Line 107"/>
            <p:cNvSpPr>
              <a:spLocks noChangeShapeType="1"/>
            </p:cNvSpPr>
            <p:nvPr/>
          </p:nvSpPr>
          <p:spPr bwMode="auto">
            <a:xfrm>
              <a:off x="2596" y="2555"/>
              <a:ext cx="167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5" name="Line 108"/>
            <p:cNvSpPr>
              <a:spLocks noChangeShapeType="1"/>
            </p:cNvSpPr>
            <p:nvPr/>
          </p:nvSpPr>
          <p:spPr bwMode="auto">
            <a:xfrm flipV="1">
              <a:off x="2596" y="2418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6" name="Line 109"/>
            <p:cNvSpPr>
              <a:spLocks noChangeShapeType="1"/>
            </p:cNvSpPr>
            <p:nvPr/>
          </p:nvSpPr>
          <p:spPr bwMode="auto">
            <a:xfrm flipV="1">
              <a:off x="2461" y="2555"/>
              <a:ext cx="135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7" name="Line 110"/>
            <p:cNvSpPr>
              <a:spLocks noChangeShapeType="1"/>
            </p:cNvSpPr>
            <p:nvPr/>
          </p:nvSpPr>
          <p:spPr bwMode="auto">
            <a:xfrm flipH="1">
              <a:off x="2763" y="2750"/>
              <a:ext cx="71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8" name="Line 111"/>
            <p:cNvSpPr>
              <a:spLocks noChangeShapeType="1"/>
            </p:cNvSpPr>
            <p:nvPr/>
          </p:nvSpPr>
          <p:spPr bwMode="auto">
            <a:xfrm>
              <a:off x="2763" y="2906"/>
              <a:ext cx="58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9" name="Line 112"/>
            <p:cNvSpPr>
              <a:spLocks noChangeShapeType="1"/>
            </p:cNvSpPr>
            <p:nvPr/>
          </p:nvSpPr>
          <p:spPr bwMode="auto">
            <a:xfrm flipH="1">
              <a:off x="2821" y="3030"/>
              <a:ext cx="1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0" name="Line 113"/>
            <p:cNvSpPr>
              <a:spLocks noChangeShapeType="1"/>
            </p:cNvSpPr>
            <p:nvPr/>
          </p:nvSpPr>
          <p:spPr bwMode="auto">
            <a:xfrm>
              <a:off x="2763" y="2594"/>
              <a:ext cx="71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1" name="Line 114"/>
            <p:cNvSpPr>
              <a:spLocks noChangeShapeType="1"/>
            </p:cNvSpPr>
            <p:nvPr/>
          </p:nvSpPr>
          <p:spPr bwMode="auto">
            <a:xfrm flipV="1">
              <a:off x="2596" y="2906"/>
              <a:ext cx="167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37"/>
          <p:cNvGrpSpPr>
            <a:grpSpLocks/>
          </p:cNvGrpSpPr>
          <p:nvPr/>
        </p:nvGrpSpPr>
        <p:grpSpPr bwMode="auto">
          <a:xfrm>
            <a:off x="5076825" y="3789363"/>
            <a:ext cx="1979613" cy="1484312"/>
            <a:chOff x="3871" y="2425"/>
            <a:chExt cx="832" cy="656"/>
          </a:xfrm>
        </p:grpSpPr>
        <p:sp>
          <p:nvSpPr>
            <p:cNvPr id="40987" name="Line 117"/>
            <p:cNvSpPr>
              <a:spLocks noChangeShapeType="1"/>
            </p:cNvSpPr>
            <p:nvPr/>
          </p:nvSpPr>
          <p:spPr bwMode="auto">
            <a:xfrm flipV="1">
              <a:off x="4128" y="2591"/>
              <a:ext cx="128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118"/>
            <p:cNvSpPr>
              <a:spLocks noChangeShapeType="1"/>
            </p:cNvSpPr>
            <p:nvPr/>
          </p:nvSpPr>
          <p:spPr bwMode="auto">
            <a:xfrm flipV="1">
              <a:off x="4161" y="2626"/>
              <a:ext cx="98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119"/>
            <p:cNvSpPr>
              <a:spLocks noChangeShapeType="1"/>
            </p:cNvSpPr>
            <p:nvPr/>
          </p:nvSpPr>
          <p:spPr bwMode="auto">
            <a:xfrm>
              <a:off x="4128" y="2862"/>
              <a:ext cx="13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0" name="Line 120"/>
            <p:cNvSpPr>
              <a:spLocks noChangeShapeType="1"/>
            </p:cNvSpPr>
            <p:nvPr/>
          </p:nvSpPr>
          <p:spPr bwMode="auto">
            <a:xfrm>
              <a:off x="4256" y="2591"/>
              <a:ext cx="162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1" name="Line 121"/>
            <p:cNvSpPr>
              <a:spLocks noChangeShapeType="1"/>
            </p:cNvSpPr>
            <p:nvPr/>
          </p:nvSpPr>
          <p:spPr bwMode="auto">
            <a:xfrm flipV="1">
              <a:off x="4258" y="2926"/>
              <a:ext cx="16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2" name="Line 122"/>
            <p:cNvSpPr>
              <a:spLocks noChangeShapeType="1"/>
            </p:cNvSpPr>
            <p:nvPr/>
          </p:nvSpPr>
          <p:spPr bwMode="auto">
            <a:xfrm flipV="1">
              <a:off x="4270" y="2902"/>
              <a:ext cx="12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3" name="Line 123"/>
            <p:cNvSpPr>
              <a:spLocks noChangeShapeType="1"/>
            </p:cNvSpPr>
            <p:nvPr/>
          </p:nvSpPr>
          <p:spPr bwMode="auto">
            <a:xfrm>
              <a:off x="4418" y="2625"/>
              <a:ext cx="72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4" name="Line 124"/>
            <p:cNvSpPr>
              <a:spLocks noChangeShapeType="1"/>
            </p:cNvSpPr>
            <p:nvPr/>
          </p:nvSpPr>
          <p:spPr bwMode="auto">
            <a:xfrm>
              <a:off x="4400" y="2655"/>
              <a:ext cx="56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5" name="Line 125"/>
            <p:cNvSpPr>
              <a:spLocks noChangeShapeType="1"/>
            </p:cNvSpPr>
            <p:nvPr/>
          </p:nvSpPr>
          <p:spPr bwMode="auto">
            <a:xfrm flipV="1">
              <a:off x="4420" y="2775"/>
              <a:ext cx="70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6" name="Line 126"/>
            <p:cNvSpPr>
              <a:spLocks noChangeShapeType="1"/>
            </p:cNvSpPr>
            <p:nvPr/>
          </p:nvSpPr>
          <p:spPr bwMode="auto">
            <a:xfrm flipV="1">
              <a:off x="4128" y="2696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7" name="Line 127"/>
            <p:cNvSpPr>
              <a:spLocks noChangeShapeType="1"/>
            </p:cNvSpPr>
            <p:nvPr/>
          </p:nvSpPr>
          <p:spPr bwMode="auto">
            <a:xfrm flipH="1" flipV="1">
              <a:off x="3968" y="2646"/>
              <a:ext cx="16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8" name="Line 128"/>
            <p:cNvSpPr>
              <a:spLocks noChangeShapeType="1"/>
            </p:cNvSpPr>
            <p:nvPr/>
          </p:nvSpPr>
          <p:spPr bwMode="auto">
            <a:xfrm flipH="1">
              <a:off x="3871" y="2646"/>
              <a:ext cx="97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9" name="Line 129"/>
            <p:cNvSpPr>
              <a:spLocks noChangeShapeType="1"/>
            </p:cNvSpPr>
            <p:nvPr/>
          </p:nvSpPr>
          <p:spPr bwMode="auto">
            <a:xfrm flipH="1">
              <a:off x="3906" y="2680"/>
              <a:ext cx="75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0" name="Line 130"/>
            <p:cNvSpPr>
              <a:spLocks noChangeShapeType="1"/>
            </p:cNvSpPr>
            <p:nvPr/>
          </p:nvSpPr>
          <p:spPr bwMode="auto">
            <a:xfrm>
              <a:off x="3871" y="2781"/>
              <a:ext cx="99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1" name="Line 131"/>
            <p:cNvSpPr>
              <a:spLocks noChangeShapeType="1"/>
            </p:cNvSpPr>
            <p:nvPr/>
          </p:nvSpPr>
          <p:spPr bwMode="auto">
            <a:xfrm flipV="1">
              <a:off x="3970" y="2862"/>
              <a:ext cx="158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2" name="Line 132"/>
            <p:cNvSpPr>
              <a:spLocks noChangeShapeType="1"/>
            </p:cNvSpPr>
            <p:nvPr/>
          </p:nvSpPr>
          <p:spPr bwMode="auto">
            <a:xfrm flipV="1">
              <a:off x="3979" y="2841"/>
              <a:ext cx="121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3" name="Line 133"/>
            <p:cNvSpPr>
              <a:spLocks noChangeShapeType="1"/>
            </p:cNvSpPr>
            <p:nvPr/>
          </p:nvSpPr>
          <p:spPr bwMode="auto">
            <a:xfrm>
              <a:off x="3970" y="2915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4" name="Line 134"/>
            <p:cNvSpPr>
              <a:spLocks noChangeShapeType="1"/>
            </p:cNvSpPr>
            <p:nvPr/>
          </p:nvSpPr>
          <p:spPr bwMode="auto">
            <a:xfrm flipV="1">
              <a:off x="4256" y="2425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5" name="Line 135"/>
            <p:cNvSpPr>
              <a:spLocks noChangeShapeType="1"/>
            </p:cNvSpPr>
            <p:nvPr/>
          </p:nvSpPr>
          <p:spPr bwMode="auto">
            <a:xfrm>
              <a:off x="4420" y="2926"/>
              <a:ext cx="117" cy="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6" name="Line 136"/>
            <p:cNvSpPr>
              <a:spLocks noChangeShapeType="1"/>
            </p:cNvSpPr>
            <p:nvPr/>
          </p:nvSpPr>
          <p:spPr bwMode="auto">
            <a:xfrm>
              <a:off x="4537" y="3043"/>
              <a:ext cx="1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80" name="Rectangle 138"/>
          <p:cNvSpPr>
            <a:spLocks noChangeArrowheads="1"/>
          </p:cNvSpPr>
          <p:nvPr/>
        </p:nvSpPr>
        <p:spPr bwMode="auto">
          <a:xfrm>
            <a:off x="7548563" y="4789488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81" name="Rectangle 139"/>
          <p:cNvSpPr>
            <a:spLocks noChangeArrowheads="1"/>
          </p:cNvSpPr>
          <p:nvPr/>
        </p:nvSpPr>
        <p:spPr bwMode="auto">
          <a:xfrm>
            <a:off x="2339975" y="5486400"/>
            <a:ext cx="1177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Хамазулан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2" name="Rectangle 140"/>
          <p:cNvSpPr>
            <a:spLocks noChangeArrowheads="1"/>
          </p:cNvSpPr>
          <p:nvPr/>
        </p:nvSpPr>
        <p:spPr bwMode="auto">
          <a:xfrm>
            <a:off x="4602163" y="49752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83" name="Rectangle 141"/>
          <p:cNvSpPr>
            <a:spLocks noChangeArrowheads="1"/>
          </p:cNvSpPr>
          <p:nvPr/>
        </p:nvSpPr>
        <p:spPr bwMode="auto">
          <a:xfrm>
            <a:off x="5364163" y="5516563"/>
            <a:ext cx="1182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Хамазулен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4" name="Rectangle 142"/>
          <p:cNvSpPr>
            <a:spLocks noChangeArrowheads="1"/>
          </p:cNvSpPr>
          <p:nvPr/>
        </p:nvSpPr>
        <p:spPr bwMode="auto">
          <a:xfrm>
            <a:off x="7310438" y="49752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85" name="Rectangle 143"/>
          <p:cNvSpPr>
            <a:spLocks noChangeArrowheads="1"/>
          </p:cNvSpPr>
          <p:nvPr/>
        </p:nvSpPr>
        <p:spPr bwMode="auto">
          <a:xfrm>
            <a:off x="1828800" y="5214938"/>
            <a:ext cx="106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ru-RU" altLang="ru-RU"/>
          </a:p>
        </p:txBody>
      </p:sp>
      <p:sp>
        <p:nvSpPr>
          <p:cNvPr id="40986" name="Rectangle 6"/>
          <p:cNvSpPr>
            <a:spLocks noChangeArrowheads="1"/>
          </p:cNvSpPr>
          <p:nvPr/>
        </p:nvSpPr>
        <p:spPr bwMode="auto">
          <a:xfrm>
            <a:off x="323850" y="515938"/>
            <a:ext cx="85693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3.2. Біциклічні сесквітерпеноїди алкілазуленового ряду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850" y="158750"/>
            <a:ext cx="8640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Сесквітерпенові лактони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23850" y="825500"/>
            <a:ext cx="86407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Евдесманоліди</a:t>
            </a:r>
            <a:r>
              <a:rPr lang="uk-UA" altLang="ru-RU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це сполуки, в яких вуглеводневий скелет евдесману (декалінове ядро) сконденсований з γ-лактоном у 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або 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положеннях.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23850" y="3529013"/>
            <a:ext cx="86407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Гвайаноліди</a:t>
            </a:r>
            <a:r>
              <a:rPr lang="uk-UA" alt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це сполуки, у яких гвайяновий цикл сконденсований з γ-лактоном у 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або 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положеннях. </a:t>
            </a:r>
          </a:p>
        </p:txBody>
      </p:sp>
      <p:graphicFrame>
        <p:nvGraphicFramePr>
          <p:cNvPr id="43013" name="Object 6"/>
          <p:cNvGraphicFramePr>
            <a:graphicFrameLocks noChangeAspect="1"/>
          </p:cNvGraphicFramePr>
          <p:nvPr/>
        </p:nvGraphicFramePr>
        <p:xfrm>
          <a:off x="2046288" y="1555750"/>
          <a:ext cx="5065712" cy="1944688"/>
        </p:xfrm>
        <a:graphic>
          <a:graphicData uri="http://schemas.openxmlformats.org/presentationml/2006/ole">
            <p:oleObj spid="_x0000_s6146" name="Document" r:id="rId3" imgW="4320024" imgH="1664525" progId="Word.Document.8">
              <p:embed/>
            </p:oleObj>
          </a:graphicData>
        </a:graphic>
      </p:graphicFrame>
      <p:graphicFrame>
        <p:nvGraphicFramePr>
          <p:cNvPr id="43014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395536" y="4293096"/>
          <a:ext cx="6496110" cy="1728192"/>
        </p:xfrm>
        <a:graphic>
          <a:graphicData uri="http://schemas.openxmlformats.org/presentationml/2006/ole">
            <p:oleObj spid="_x0000_s6147" name="Document" r:id="rId4" imgW="6810583" imgH="186050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04775"/>
            <a:ext cx="8713788" cy="371475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Ароматичні сполуки</a:t>
            </a:r>
            <a:endParaRPr lang="uk-UA" altLang="ru-RU" sz="2000" i="1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5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467544" y="2996952"/>
          <a:ext cx="4752528" cy="1584176"/>
        </p:xfrm>
        <a:graphic>
          <a:graphicData uri="http://schemas.openxmlformats.org/presentationml/2006/ole">
            <p:oleObj spid="_x0000_s7170" name="Document" r:id="rId3" imgW="6046853" imgH="2014321" progId="Word.Document.8">
              <p:embed/>
            </p:oleObj>
          </a:graphicData>
        </a:graphic>
      </p:graphicFrame>
      <p:graphicFrame>
        <p:nvGraphicFramePr>
          <p:cNvPr id="4403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847850" y="4935538"/>
          <a:ext cx="5507038" cy="1812925"/>
        </p:xfrm>
        <a:graphic>
          <a:graphicData uri="http://schemas.openxmlformats.org/presentationml/2006/ole">
            <p:oleObj spid="_x0000_s7171" name="Document" r:id="rId4" imgW="5868337" imgH="1931663" progId="Word.Document.8">
              <p:embed/>
            </p:oleObj>
          </a:graphicData>
        </a:graphic>
      </p:graphicFrame>
      <p:graphicFrame>
        <p:nvGraphicFramePr>
          <p:cNvPr id="44037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901825" y="885825"/>
          <a:ext cx="5427663" cy="1741488"/>
        </p:xfrm>
        <a:graphic>
          <a:graphicData uri="http://schemas.openxmlformats.org/presentationml/2006/ole">
            <p:oleObj spid="_x0000_s7172" name="Document" r:id="rId5" imgW="6046853" imgH="1939929" progId="Word.Document.8">
              <p:embed/>
            </p:oleObj>
          </a:graphicData>
        </a:graphic>
      </p:graphicFrame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23850" y="525463"/>
            <a:ext cx="864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Похідні n-цимолу (n-цимену)</a:t>
            </a: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323850" y="2492375"/>
            <a:ext cx="864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Похідні бензолу</a:t>
            </a:r>
            <a:endParaRPr lang="uk-UA" alt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323850" y="4508500"/>
            <a:ext cx="864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Похідні фенілпропану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0825" y="92075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Фізико-хімічні властивості ефірних олій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549275"/>
            <a:ext cx="871378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колір: прозорі безбарвні або забарвлені (жовті, зелені, сині, бурі) рідини,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запах: характерний,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смак: пряний, пекучий,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леткі (не оставляють масних плям),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переганяються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водяною парою,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розчинні: у спирті, ефірі та інших органічних розчинниках, в ліпідах. Приклад: м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ятна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олія – 1:4 в 70 % спирті,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розчинні: у воді, але надають їй запах (ароматні води),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укропна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вода (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фенхелева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олія:вода - 1:1000 )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реакція олій: нейтральна або кисла,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питома вага олій – від 0,700 г/см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1,060 г/см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Приклад: м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ятна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олія – 0,900-0,910 г/см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гвоздична – 1,042-1,058 г/см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alt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оптично активні,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 певний показник заломлення,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мають конкретної точки кипіння, при нагріванні розділяються на фракціях, деякі складові ефірних олій при охолодженні кристалізуються (камфора, ментол, тимол,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анетол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дією кисню повітря и світла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окиснюються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(осмолення), змінюючи колір і запах, тому їх зберігають в герметично закритій тарі при температурі 15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 темному місці,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деякі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терпеноїди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здатні до різних форм ізомеризації: оптичної, геометричної, переміщення етиленових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каналь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248275"/>
            <a:ext cx="18288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7" descr="железки_аст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57563"/>
            <a:ext cx="20828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79388" y="107950"/>
            <a:ext cx="8861425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Локалізація ефірних олій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179388" y="568325"/>
            <a:ext cx="353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Клітини паренхіми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5186363" y="566738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Вмістилища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3151188" y="2636838"/>
            <a:ext cx="394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Ефіроолійні залозки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2503488" y="2924175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Айстрові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179388" y="4868863"/>
            <a:ext cx="394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Ефіроолійні канальця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5186363" y="2924175"/>
            <a:ext cx="1241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Ясноткові</a:t>
            </a: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5186363" y="4941888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5. Залозисті плями</a:t>
            </a: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5186363" y="5516563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6. Залозисті волоски</a:t>
            </a:r>
          </a:p>
        </p:txBody>
      </p:sp>
      <p:pic>
        <p:nvPicPr>
          <p:cNvPr id="46093" name="Picture 14" descr="паренхи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981075"/>
            <a:ext cx="1568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5" descr="вместилищ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981075"/>
            <a:ext cx="18415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6" descr="железки_яснот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357563"/>
            <a:ext cx="1812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Text Box 19"/>
          <p:cNvSpPr txBox="1">
            <a:spLocks noChangeArrowheads="1"/>
          </p:cNvSpPr>
          <p:nvPr/>
        </p:nvSpPr>
        <p:spPr bwMode="auto">
          <a:xfrm>
            <a:off x="7008813" y="6484938"/>
            <a:ext cx="203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i="1"/>
              <a:t>1 – эфирное масло</a:t>
            </a:r>
            <a:endParaRPr lang="uk-UA" altLang="ru-RU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5693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Методи виділення ефірних олій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50825" y="765175"/>
            <a:ext cx="4537075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Перегонка:</a:t>
            </a:r>
            <a:r>
              <a:rPr kumimoji="1" lang="uk-UA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з водою;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с водяною парою – закони Дальтону (Рауля): суміш двох речовин, які не змішуються між собою, закипають тоді, коли сума їх парціального тиску досягає атмосферного; дві речовини, які не змішуються між собою, закипають при температурі, нижчій температури кипіння кожного з них;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 з перегрітою парою під тиском.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Екстракція: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 органічними (малополярними) розчинниками;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інертними газами;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2.3. жирною олією (мацерація);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2.4. анфлераж (поглинання ефірної олії твердим жиром).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Пресування </a:t>
            </a: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(отримують ефірну олію зі шкірки цитрусових).</a:t>
            </a:r>
            <a:endParaRPr kumimoji="1"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8" name="Объект 1"/>
          <p:cNvGraphicFramePr>
            <a:graphicFrameLocks noChangeAspect="1"/>
          </p:cNvGraphicFramePr>
          <p:nvPr/>
        </p:nvGraphicFramePr>
        <p:xfrm>
          <a:off x="6240463" y="1268413"/>
          <a:ext cx="1449387" cy="2736850"/>
        </p:xfrm>
        <a:graphic>
          <a:graphicData uri="http://schemas.openxmlformats.org/presentationml/2006/ole">
            <p:oleObj spid="_x0000_s8194" name="Документ" r:id="rId3" imgW="990600" imgH="1869948" progId="Word.Document.8">
              <p:embed/>
            </p:oleObj>
          </a:graphicData>
        </a:graphic>
      </p:graphicFrame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650875"/>
            <a:ext cx="3816350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1600" b="1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Кількісне визначення ефірних олій методом перегонки з водяною парою</a:t>
            </a: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5003800" y="4005263"/>
            <a:ext cx="3889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Апарат </a:t>
            </a:r>
            <a:r>
              <a:rPr lang="uk-UA" alt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Гінзберга</a:t>
            </a:r>
            <a:r>
              <a:rPr lang="uk-UA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uk-UA" alt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круглодонна</a:t>
            </a:r>
            <a:r>
              <a:rPr lang="uk-UA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колба, 2 – градуйований приймач, 3 – пробка, 4 – зворотний холодильник.</a:t>
            </a:r>
          </a:p>
        </p:txBody>
      </p:sp>
      <p:graphicFrame>
        <p:nvGraphicFramePr>
          <p:cNvPr id="47111" name="Object 4"/>
          <p:cNvGraphicFramePr>
            <a:graphicFrameLocks noChangeAspect="1"/>
          </p:cNvGraphicFramePr>
          <p:nvPr/>
        </p:nvGraphicFramePr>
        <p:xfrm>
          <a:off x="6216650" y="5314950"/>
          <a:ext cx="1092200" cy="561975"/>
        </p:xfrm>
        <a:graphic>
          <a:graphicData uri="http://schemas.openxmlformats.org/presentationml/2006/ole">
            <p:oleObj spid="_x0000_s8195" name="Формула" r:id="rId4" imgW="966216" imgH="496824" progId="Equation.3">
              <p:embed/>
            </p:oleObj>
          </a:graphicData>
        </a:graphic>
      </p:graphicFrame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4932363" y="4652963"/>
            <a:ext cx="4032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Розрахунок кількісного вмісту ефірної олії в ЛРС в об</a:t>
            </a:r>
            <a:r>
              <a:rPr lang="en-US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ємно-вагових відсотках (Х, %):</a:t>
            </a: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5000625" y="5876925"/>
            <a:ext cx="32432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– об</a:t>
            </a:r>
            <a:r>
              <a:rPr lang="en-US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ефірної олії в </a:t>
            </a:r>
            <a:r>
              <a:rPr lang="uk-UA" alt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- наважка сировини в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0825" y="179388"/>
            <a:ext cx="86423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Аналіз ефірних олій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0825" y="692150"/>
            <a:ext cx="8642350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eaLnBrk="1" hangingPunct="1">
              <a:lnSpc>
                <a:spcPct val="110000"/>
              </a:lnSpc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Ефірні олії досліджують на </a:t>
            </a:r>
            <a:r>
              <a:rPr kumimoji="1"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тотожність, доброякісність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1"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чистоту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Органолептичний контроль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визначення кольору, запаху, смаку, прозорості, консистенції.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чистоти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відсутність домішки етилового спирту, жирних і мінеральних олій.</a:t>
            </a:r>
          </a:p>
          <a:p>
            <a:pPr eaLnBrk="1" hangingPunct="1"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Фізичні показники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1" hangingPunct="1"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питома вага;</a:t>
            </a:r>
          </a:p>
          <a:p>
            <a:pPr marL="342900" indent="-342900" eaLnBrk="1" hangingPunct="1"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кут обертання площини поляризації; </a:t>
            </a:r>
          </a:p>
          <a:p>
            <a:pPr marL="342900" indent="-342900" eaLnBrk="1" hangingPunct="1"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показник заломлення; </a:t>
            </a:r>
          </a:p>
          <a:p>
            <a:pPr marL="342900" indent="-342900" eaLnBrk="1" hangingPunct="1"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розчинність у спирті;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Хімічні показники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кислотне число,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ефірне число,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гідроксильне число.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Інструментальні методи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газова хроматографія (ГХ),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високоефективна рідинна хроматографія (ВЕРХ).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50825" y="107950"/>
            <a:ext cx="87137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Хімічний аналіз ефірних олій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50825" y="692150"/>
            <a:ext cx="8713788" cy="45862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Кислотне число (I</a:t>
            </a:r>
            <a:r>
              <a:rPr kumimoji="1" lang="uk-UA" altLang="ru-RU" sz="2000" b="1" baseline="-25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uk-UA" alt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altLang="ru-RU" sz="20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міліграмів калію гідроксиду, яка необхідна для нейтралізації вільних кислот, які містяться в 1 г ефірної олії. Визначають методом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алкаліметричного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прямого титрування. </a:t>
            </a:r>
          </a:p>
          <a:p>
            <a:pPr eaLnBrk="1" hangingPunct="1">
              <a:lnSpc>
                <a:spcPct val="90000"/>
              </a:lnSpc>
            </a:pPr>
            <a:endParaRPr kumimoji="1" lang="uk-UA" altLang="ru-RU" sz="20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Ефірне число (I</a:t>
            </a:r>
            <a:r>
              <a:rPr kumimoji="1" lang="uk-UA" altLang="ru-RU" sz="2000" b="1" baseline="-25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uk-UA" alt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altLang="ru-RU" sz="20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міліграмів калію гідроксиду, яка необхідна для омилення складних ефірів, які містяться в 1 г ефірної олії. Визначають методом зворотного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ацидиметричного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титрування</a:t>
            </a:r>
            <a:r>
              <a:rPr kumimoji="1" lang="uk-UA" altLang="ru-RU" sz="20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kumimoji="1"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kumimoji="1"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kumimoji="1"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</a:pPr>
            <a:endParaRPr kumimoji="1"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kumimoji="1" lang="uk-UA" altLang="ru-RU" sz="20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kumimoji="1" lang="uk-UA" altLang="ru-RU" sz="20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Гідроксильне число (I</a:t>
            </a:r>
            <a:r>
              <a:rPr kumimoji="1" lang="uk-UA" altLang="ru-RU" sz="2000" b="1" baseline="-25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uk-UA" alt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кількість міліграмів калію гідроксиду, еквівалентна кількості кислоти, яка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kumimoji="1" lang="en-US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язується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ацетилюванні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г ефірної олії. Визначають методом зворотного титрування після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ацетилювання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компонентів ефірної олії оцтовим ангідридом.</a:t>
            </a: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425700" y="2782888"/>
          <a:ext cx="4510088" cy="1266825"/>
        </p:xfrm>
        <a:graphic>
          <a:graphicData uri="http://schemas.openxmlformats.org/presentationml/2006/ole">
            <p:oleObj spid="_x0000_s9218" name="ISIS/Draw Sketch" r:id="rId3" imgW="5571490" imgH="1565910" progId="ISISServer">
              <p:embed/>
            </p:oleObj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206625" y="5349875"/>
          <a:ext cx="4873625" cy="958850"/>
        </p:xfrm>
        <a:graphic>
          <a:graphicData uri="http://schemas.openxmlformats.org/presentationml/2006/ole">
            <p:oleObj spid="_x0000_s9219" name="ISIS/Draw Sketch" r:id="rId4" imgW="5882090" imgH="1156634" progId="ISISServer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1200"/>
            <a:ext cx="4100512" cy="2971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uk-UA" sz="24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Типова хроматограма ефірної олії евкаліпту</a:t>
            </a:r>
            <a:r>
              <a:rPr lang="uk-UA" sz="2400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α-пінен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β-пінен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α-фелландрен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лімонен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1,8-цинеол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камфора</a:t>
            </a:r>
            <a:endParaRPr lang="uk-UA" b="1" dirty="0">
              <a:solidFill>
                <a:srgbClr val="4D4D4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3758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 газової хроматографії</a:t>
            </a:r>
          </a:p>
        </p:txBody>
      </p:sp>
      <p:pic>
        <p:nvPicPr>
          <p:cNvPr id="50180" name="Picture 4" descr="эвкалипт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1341438"/>
            <a:ext cx="4232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206375"/>
            <a:ext cx="7253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uk-UA" altLang="ru-RU" sz="3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uk-UA" altLang="ru-RU" sz="3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684213" y="1011238"/>
            <a:ext cx="7848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Визначення поняття «ефірні олії».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Класифікація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Фізико-хімічні властивості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Локалізація ефірних олій в рослинах.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Виділення ефірних олій з рослинної сировини.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Методи аналізу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Біологічна дія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Умови зберіганні ЛРС, яка містить ефірні олії, та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Характеристика ЛР і ЛРС, що містять ефірні олії.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79388" y="149225"/>
            <a:ext cx="4608512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Хроматографічний аналіз ефірних олій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79388" y="1158875"/>
            <a:ext cx="5040312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Системи розчинників: н-гексан; хлороформ;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н-гексан–етилацетат (96:4), толуєн : етилацетат (93:7).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Реагенти: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моно-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сесквітерпенів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– концентрована сульфатна кислота, розчин ваніліну в сульфатній кислоті; фосфорномолібденова або фосфорновольфрамова кислота; стібіуму (ІІІ) хлорид;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альдегідів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кетонів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– 0,4% розчин 2-4-динітрофенілгідразину в 2 н. хлоридній кислоті (</a:t>
            </a:r>
            <a:r>
              <a:rPr kumimoji="1" lang="uk-UA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жовті плями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фенольних сполук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1% розчин феруму (ІІІ) хлориду (</a:t>
            </a:r>
            <a:r>
              <a:rPr kumimoji="1"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uk-UA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фіолетові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плями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складних ефірів</a:t>
            </a:r>
            <a:r>
              <a:rPr kumimoji="1" lang="uk-UA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фосфорномолібденова кислота;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оксидів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пероксидів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– специфічний реагент – суміш калію йодиду та крохмалю;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лактонів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- розчин калію перманганату.</a:t>
            </a:r>
          </a:p>
        </p:txBody>
      </p:sp>
      <p:sp>
        <p:nvSpPr>
          <p:cNvPr id="51204" name="Text Box 2050"/>
          <p:cNvSpPr txBox="1">
            <a:spLocks noChangeArrowheads="1"/>
          </p:cNvSpPr>
          <p:nvPr/>
        </p:nvSpPr>
        <p:spPr bwMode="auto">
          <a:xfrm>
            <a:off x="5148263" y="158750"/>
            <a:ext cx="38163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ТШХ аналіз м</a:t>
            </a:r>
            <a:r>
              <a:rPr kumimoji="1" lang="en-US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ятної олії</a:t>
            </a:r>
          </a:p>
        </p:txBody>
      </p:sp>
      <p:sp>
        <p:nvSpPr>
          <p:cNvPr id="51205" name="Rectangle 2051"/>
          <p:cNvSpPr>
            <a:spLocks noChangeArrowheads="1"/>
          </p:cNvSpPr>
          <p:nvPr/>
        </p:nvSpPr>
        <p:spPr bwMode="auto">
          <a:xfrm>
            <a:off x="5292725" y="836613"/>
            <a:ext cx="3743325" cy="10779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Система розчинників: толуєн-етилацетат (93:7).</a:t>
            </a:r>
          </a:p>
          <a:p>
            <a:pPr eaLnBrk="1" hangingPunct="1"/>
            <a:r>
              <a:rPr kumimoji="1"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Реагент: фосфорномолібденова кислота.</a:t>
            </a:r>
          </a:p>
        </p:txBody>
      </p:sp>
      <p:pic>
        <p:nvPicPr>
          <p:cNvPr id="51206" name="Picture 2052" descr="Без имени-1коп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876425"/>
            <a:ext cx="19050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7" name="Object 2053"/>
          <p:cNvGraphicFramePr>
            <a:graphicFrameLocks noChangeAspect="1"/>
          </p:cNvGraphicFramePr>
          <p:nvPr/>
        </p:nvGraphicFramePr>
        <p:xfrm>
          <a:off x="5484813" y="5451475"/>
          <a:ext cx="3551237" cy="1290638"/>
        </p:xfrm>
        <a:graphic>
          <a:graphicData uri="http://schemas.openxmlformats.org/presentationml/2006/ole">
            <p:oleObj spid="_x0000_s10242" name="Document" r:id="rId4" imgW="3335289" imgH="122332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4445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Якісні реакції на компоненти ефірних олій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549275"/>
            <a:ext cx="871378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uk-UA" altLang="ru-RU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Реакції на альдегіди та кетони.</a:t>
            </a:r>
            <a:endParaRPr lang="uk-UA" altLang="ru-RU" sz="2000" b="1" i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uk-UA" altLang="ru-RU" sz="2000" b="1" u="sng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u="sng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оксимів</a:t>
            </a:r>
            <a:r>
              <a:rPr lang="uk-UA" altLang="ru-RU" sz="20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1-2 краплям ефірної олії додають 3 краплі спиртового розчину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гідроксиламіну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хлориду (15 г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гідроксиламіну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хлориду розчиняють в 100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80% спирту) і декілька крапель метилового оранжевого</a:t>
            </a:r>
            <a:r>
              <a:rPr lang="uk-UA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наявності карбонільних сполук на холоду або при нагріванні утворюється рожеве забарвлення.</a:t>
            </a:r>
          </a:p>
          <a:p>
            <a:pPr eaLnBrk="1" hangingPunct="1"/>
            <a:r>
              <a:rPr lang="uk-UA" altLang="ru-RU" sz="2000" b="1" u="sng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Нітропрусидна</a:t>
            </a:r>
            <a:r>
              <a:rPr lang="uk-UA" altLang="ru-RU" sz="20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5-10 крапель ефірної олії змішують з такою ж кількістю розчину натрію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нітропрусиду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3 краплями 5% розчину лугу. Наявність подвійного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який розташований поблизу карбонільної групи, сприяє реакції.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Карвон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пулегон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цитраль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дають </a:t>
            </a:r>
            <a:r>
              <a:rPr lang="uk-UA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забарвлення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Камфора,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фенхон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ментон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цитронелаль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реакцію не вступають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Реакція на </a:t>
            </a:r>
            <a:r>
              <a:rPr lang="uk-UA" altLang="ru-RU" sz="20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азуленогени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ru-RU" sz="2000" b="1" i="1" u="sng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altLang="ru-RU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Ерліха-Мюллера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5-10 крапель ефірної олії змішують в пробірці з 1-2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реактиву, який складається з </a:t>
            </a:r>
            <a:r>
              <a:rPr lang="uk-UA" alt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п-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диметиламінобензальдегіду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кислоти </a:t>
            </a:r>
          </a:p>
          <a:p>
            <a:pPr eaLnBrk="1" hangingPunct="1"/>
            <a:r>
              <a:rPr lang="uk-UA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фосфатної, кислоти оцтової у воді, та підігрівають на водяній бані.</a:t>
            </a:r>
          </a:p>
          <a:p>
            <a:pPr eaLnBrk="1" hangingPunct="1"/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наявності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азуленогенів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являється </a:t>
            </a:r>
            <a:r>
              <a:rPr lang="uk-UA" altLang="ru-RU" sz="2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фіолетове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зелене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блакитне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забарвлення.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3384550" cy="2362200"/>
          </a:xfrm>
        </p:spPr>
        <p:txBody>
          <a:bodyPr anchor="t"/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бактерицидна,</a:t>
            </a:r>
            <a:r>
              <a:rPr lang="en-US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антисептична,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фунгістатична,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антигельмінтна,</a:t>
            </a: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/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протизапальна,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спазмолітична,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відхаркувальна</a:t>
            </a: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седативна,</a:t>
            </a:r>
            <a:endParaRPr lang="uk-UA" altLang="ru-RU" sz="1800" b="1" smtClean="0">
              <a:solidFill>
                <a:srgbClr val="4D4D4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9388" y="106363"/>
            <a:ext cx="8785225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Біологічна активність ефірних олій</a:t>
            </a:r>
          </a:p>
        </p:txBody>
      </p:sp>
      <p:sp>
        <p:nvSpPr>
          <p:cNvPr id="53252" name="Rectangle 5"/>
          <p:cNvSpPr>
            <a:spLocks noRot="1" noChangeArrowheads="1"/>
          </p:cNvSpPr>
          <p:nvPr/>
        </p:nvSpPr>
        <p:spPr bwMode="auto">
          <a:xfrm>
            <a:off x="1763713" y="5084763"/>
            <a:ext cx="73802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140000"/>
              </a:lnSpc>
            </a:pPr>
            <a:endParaRPr lang="uk-UA" altLang="ru-RU" i="1">
              <a:solidFill>
                <a:srgbClr val="000008"/>
              </a:solidFill>
              <a:latin typeface="Georgia" pitchFamily="18" charset="0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076825" y="620713"/>
            <a:ext cx="3762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діуретична,</a:t>
            </a:r>
            <a:endParaRPr lang="uk-UA" altLang="ru-RU" b="1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нефролітична,</a:t>
            </a:r>
          </a:p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вітрогінна,</a:t>
            </a:r>
          </a:p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покращує травлення,</a:t>
            </a:r>
            <a:endParaRPr lang="uk-UA" altLang="ru-RU" b="1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жовчогінна,</a:t>
            </a:r>
            <a:b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антиоксидантна,</a:t>
            </a:r>
            <a:b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імуностимулююча,</a:t>
            </a:r>
            <a:b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лактогонна.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41300" y="3756025"/>
          <a:ext cx="8723313" cy="2913063"/>
        </p:xfrm>
        <a:graphic>
          <a:graphicData uri="http://schemas.openxmlformats.org/presentationml/2006/ole">
            <p:oleObj spid="_x0000_s11266" name="Document" r:id="rId3" imgW="8951423" imgH="3181092" progId="Word.Document.8">
              <p:embed/>
            </p:oleObj>
          </a:graphicData>
        </a:graphic>
      </p:graphicFrame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79388" y="2924175"/>
            <a:ext cx="8785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Біологічна активність індивідуальних сполук, виділених з ефірних олій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7" name="Text Box 79"/>
          <p:cNvSpPr txBox="1">
            <a:spLocks noChangeArrowheads="1"/>
          </p:cNvSpPr>
          <p:nvPr/>
        </p:nvSpPr>
        <p:spPr bwMode="auto">
          <a:xfrm>
            <a:off x="1763713" y="0"/>
            <a:ext cx="7380287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uk-UA" altLang="ru-RU" sz="2300" b="1" i="1">
              <a:solidFill>
                <a:srgbClr val="F8061D"/>
              </a:solidFill>
              <a:latin typeface="Georgia" pitchFamily="18" charset="0"/>
            </a:endParaRPr>
          </a:p>
        </p:txBody>
      </p:sp>
      <p:sp>
        <p:nvSpPr>
          <p:cNvPr id="54275" name="Rectangle 81"/>
          <p:cNvSpPr>
            <a:spLocks noChangeArrowheads="1"/>
          </p:cNvSpPr>
          <p:nvPr/>
        </p:nvSpPr>
        <p:spPr bwMode="auto">
          <a:xfrm>
            <a:off x="1828800" y="1219200"/>
            <a:ext cx="5715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В сухих, прохолодних приміщеннях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від інших видів сировини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Термін придатності – згідно АНД </a:t>
            </a:r>
          </a:p>
          <a:p>
            <a:pPr lvl="1"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квітки ромашки - 1 рік</a:t>
            </a:r>
          </a:p>
          <a:p>
            <a:pPr lvl="1"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листя м</a:t>
            </a:r>
            <a:r>
              <a:rPr lang="en-US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яти перцевої - 2 роки</a:t>
            </a:r>
          </a:p>
          <a:p>
            <a:pPr lvl="1"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плоди фенхелю, анісу, кмину – 3 роки</a:t>
            </a:r>
          </a:p>
        </p:txBody>
      </p:sp>
      <p:sp>
        <p:nvSpPr>
          <p:cNvPr id="54276" name="Text Box 82"/>
          <p:cNvSpPr txBox="1">
            <a:spLocks noChangeArrowheads="1"/>
          </p:cNvSpPr>
          <p:nvPr/>
        </p:nvSpPr>
        <p:spPr bwMode="auto">
          <a:xfrm>
            <a:off x="250825" y="333375"/>
            <a:ext cx="8642350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Зберігання ЛРС, яка містить ефірні олії</a:t>
            </a:r>
          </a:p>
        </p:txBody>
      </p:sp>
      <p:sp>
        <p:nvSpPr>
          <p:cNvPr id="54277" name="Rectangle 83"/>
          <p:cNvSpPr>
            <a:spLocks noChangeArrowheads="1"/>
          </p:cNvSpPr>
          <p:nvPr/>
        </p:nvSpPr>
        <p:spPr bwMode="auto">
          <a:xfrm>
            <a:off x="1828800" y="4267200"/>
            <a:ext cx="5715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В доверху заповнених склянках темного скла 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В сухих, прохолодних приміщеннях захищених від сонячних променів 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Термін придатності – згідно АНД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Щорічний аналіз ефірних олій</a:t>
            </a:r>
          </a:p>
        </p:txBody>
      </p:sp>
      <p:sp>
        <p:nvSpPr>
          <p:cNvPr id="54278" name="Text Box 84"/>
          <p:cNvSpPr txBox="1">
            <a:spLocks noChangeArrowheads="1"/>
          </p:cNvSpPr>
          <p:nvPr/>
        </p:nvSpPr>
        <p:spPr bwMode="auto">
          <a:xfrm>
            <a:off x="250825" y="3429000"/>
            <a:ext cx="86423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Зберігання ефірних олій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23850" y="195263"/>
            <a:ext cx="8640763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113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159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8067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45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91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36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82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28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algn="ctr" eaLnBrk="1" hangingPunct="1">
              <a:spcBef>
                <a:spcPts val="0"/>
              </a:spcBef>
              <a:defRPr/>
            </a:pPr>
            <a:r>
              <a:rPr kumimoji="1" lang="uk-UA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Список рекомендованої літератури</a:t>
            </a:r>
          </a:p>
          <a:p>
            <a:pPr marL="0" algn="ctr" eaLnBrk="1" hangingPunct="1">
              <a:spcBef>
                <a:spcPts val="0"/>
              </a:spcBef>
              <a:defRPr/>
            </a:pPr>
            <a:endParaRPr kumimoji="1" lang="uk-UA" sz="800" b="1" i="1" dirty="0" smtClean="0">
              <a:solidFill>
                <a:srgbClr val="5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4D4D4D"/>
                </a:solidFill>
              </a:rPr>
              <a:t>Фармакопея </a:t>
            </a:r>
            <a:r>
              <a:rPr lang="ru-RU" sz="1400" b="1" dirty="0">
                <a:solidFill>
                  <a:srgbClr val="4D4D4D"/>
                </a:solidFill>
              </a:rPr>
              <a:t>України / Держ. п–во “Науково–експертний фармакопейний центр”. – 1–е вид., 3 допов. – Х. : Держ. п–во “</a:t>
            </a:r>
            <a:r>
              <a:rPr lang="ru-RU" sz="1400" b="1" dirty="0" smtClean="0">
                <a:solidFill>
                  <a:srgbClr val="4D4D4D"/>
                </a:solidFill>
              </a:rPr>
              <a:t>Український </a:t>
            </a:r>
            <a:r>
              <a:rPr lang="ru-RU" sz="1400" b="1" dirty="0">
                <a:solidFill>
                  <a:srgbClr val="4D4D4D"/>
                </a:solidFill>
              </a:rPr>
              <a:t>науковий фармакопейний центр якості лікарських засобів”, 2009. – 280 с</a:t>
            </a:r>
            <a:r>
              <a:rPr lang="ru-RU" sz="1400" b="1" dirty="0" smtClean="0">
                <a:solidFill>
                  <a:srgbClr val="4D4D4D"/>
                </a:solidFill>
              </a:rPr>
              <a:t>.</a:t>
            </a: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4D4D4D"/>
                </a:solidFill>
              </a:rPr>
              <a:t>Державна Фармакопея України / Держ. п–во “Науково–експертний фармакопейний центр”. – 1–е вид., 2 допов. – Х. : Держ. п–во “Науково–експертний фармакопейний центр”, 2008. – 620 с</a:t>
            </a:r>
            <a:r>
              <a:rPr lang="ru-RU" sz="1400" b="1" dirty="0" smtClean="0">
                <a:solidFill>
                  <a:srgbClr val="4D4D4D"/>
                </a:solidFill>
              </a:rPr>
              <a:t>.</a:t>
            </a:r>
            <a:endParaRPr lang="en-US" sz="1400" b="1" dirty="0" smtClean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Державна Фармакопея України / Державне підприємство «Український науковий фармакопейний центр якості лікарських засобів». – 1-е вид. – Доповнення 4. – Харків: «Державне підприємство Український науковий фармакопейний центр якості лікарських засобів», 2011. — 540 с.</a:t>
            </a:r>
            <a:r>
              <a:rPr lang="uk-UA" sz="1400" b="1" dirty="0" smtClean="0">
                <a:solidFill>
                  <a:srgbClr val="4D4D4D"/>
                </a:solidFill>
              </a:rPr>
              <a:t> 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Державний формуляр лікарських засобів / МОЗ України, Державний фармакологічний центр ; за ред. В.Т.Чумака. – К.: Моріон, 2009. – вип..1. – 1160с.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Кобзар А.Я. Фармакогнозія в медицині. – К.:б.в., 2004. – 476 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Ковальов В.М., Павлій О.І., Ісакова Т.І. Фармакогнозія з основами біохімії рослин / За ред. проф. В.М. Ковальова. – Харків: Прапор, вид-во НФАУ, 2000.-704 с. 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Ластухін Ю.О. Хімія природних органічних сполук: Навч. посібник. – Львів: Національний університет «Львівська політехніка», 2005. – 560с.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Лекарственное растительное сырье. Фармакогнозия: учебное пособие / под ред. Г.П.Яковлева и К.Ф.Блиновой. – СПб.: СпецЛит, 2004. – 765 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Лекарственное сырье растительного и животного происхождения. Фармакогнозия: учебное пособие / под ред. Г.П.Яковлева. – СПб.: СпецЛит, 2006. – 845 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Лікарські рослини / Лихочвор В.В., Борисюк В.С., Дубковецький С.В. та ін. – Львів: Українські технології, 2003. – 265с.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Лікарські рослини. Енциклопедичний довідник / За </a:t>
            </a:r>
            <a:r>
              <a:rPr lang="uk-UA" sz="1400" b="1" dirty="0" smtClean="0">
                <a:solidFill>
                  <a:srgbClr val="4D4D4D"/>
                </a:solidFill>
              </a:rPr>
              <a:t>ред. </a:t>
            </a:r>
            <a:r>
              <a:rPr lang="uk-UA" sz="1400" b="1" dirty="0">
                <a:solidFill>
                  <a:srgbClr val="4D4D4D"/>
                </a:solidFill>
              </a:rPr>
              <a:t>А.М.Гродзінського. - Київ: вид. Українська енциклопедія, 1992.- 544с.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Машковский М.Д. Лекарственные средства. – 15-е изд., перераб. и доп. – М.: ООО «Издательство Новая Волна», 2005. – 1200 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Практикум по фармакогнозии: Учеб.пособие для студентов вузов / В.Н.Ковалев, Н.В.Попова, В.С.Кисличенко и др. – Х.: Изд-во НФаУ; Золотые </a:t>
            </a:r>
            <a:r>
              <a:rPr lang="uk-UA" sz="1400" b="1" dirty="0"/>
              <a:t>страницы, 2003. – 512 с</a:t>
            </a:r>
            <a:r>
              <a:rPr lang="uk-UA" sz="1400" b="1" dirty="0" smtClean="0"/>
              <a:t>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350838"/>
            <a:ext cx="72532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uk-UA" altLang="ru-RU" sz="3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endParaRPr lang="uk-UA" altLang="ru-RU" sz="3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9750" y="1200150"/>
            <a:ext cx="806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449263" algn="just" eaLnBrk="1" hangingPunct="1">
              <a:defRPr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світі налічується близько 2500 видів рослин, які накопичують ефірні олії. Виділені з рослинної сировини ефірні олії вважаються потенційним джерелом нових сполук.</a:t>
            </a:r>
          </a:p>
          <a:p>
            <a:pPr marL="0" indent="449263" algn="just" eaLnBrk="1" hangingPunct="1">
              <a:defRPr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вивчення ефірних олій зумовлена тим, що в медичній практиці широко використовуються ефірні олії, лікарські препарати, які містять як окремі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фармакологічно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активні речовини, виділені з ефірних олій, так і комплекс речовин.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206375"/>
            <a:ext cx="7253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uk-UA" altLang="ru-RU" sz="3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Питання до самопідготовки</a:t>
            </a:r>
            <a:endParaRPr lang="uk-UA" altLang="ru-RU" sz="3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23850" y="549275"/>
            <a:ext cx="84963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визначення поняття «ефірні олії». Наведіть класифікацію ефірних олій.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визначення поняттям «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монотерпеноїди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сесквітерпеноїди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сесквітерпенові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лактони». Наведіть класифікацію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монотерпеноїдів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сесквітерпеноїдів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ароматичних сполук, які входять до складу ефірних олій.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Напишіть формули 2,6-диметилоктану,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мірцену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о-цимену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гераніолу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ліналоолу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цитралю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ментану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терпінену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лімонену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ментолу,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ментону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карвону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1,4-цинеолу, 1,8-цинеолу (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евкаліптолу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туйану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карану,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пінану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камфану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борнеолу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камфори,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фарнезену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бісаболану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кадинану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евдесману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гвайану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азулену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хамазулену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гвайазулену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алантолактону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матрицину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артабсину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-цимену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тимолу,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карвакролу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анетолу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евгенолу, бензальдегіду, ваніліну. Розповсюдження і локалізація ефірних олій в рослинах.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фізико-хімічні властивості ефірних олій.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методи одержання ефірних олій.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правила заготівлі, сушіння і зберігання ЛРС, яка містить ефірні олії.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фізичні показники визначення якості ефірних олій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хімічні числові показники, що характеризують доброякісність ефірних олій?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визначення поняття «кислотне число», «ефірне число», «гідроксильне число».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якісні реакції на компоненти ефірної олії.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метод кількісного визначення ефірної олії в ЛРС.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Фармакологічні властивості ефірних олій? Наведіть приклади.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825" y="228600"/>
            <a:ext cx="8642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/>
            <a:r>
              <a:rPr lang="uk-UA" altLang="ru-RU" sz="20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Ефірні олії (Olea aetherea) </a:t>
            </a:r>
            <a:r>
              <a:rPr lang="uk-UA" altLang="ru-RU" sz="2000" b="1" i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багатокомпонентні суміші летких органічних сполук, які утворюються в рослинах і зумовлюють їх запах.</a:t>
            </a:r>
          </a:p>
          <a:p>
            <a:pPr algn="just" eaLnBrk="1" hangingPunct="1"/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Компоненти ефірних олій представлені різними класами органічних сполук: спиртами, альдегідами, кетонами, кислотами, ефірами, оксидами, лактонами, більшість з яких мають ізопренову природу.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825" y="2057400"/>
            <a:ext cx="8642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Класифікація ефірних олій</a:t>
            </a:r>
            <a:endParaRPr lang="uk-UA" alt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94" name="Group 322"/>
          <p:cNvGraphicFramePr>
            <a:graphicFrameLocks noGrp="1"/>
          </p:cNvGraphicFramePr>
          <p:nvPr/>
        </p:nvGraphicFramePr>
        <p:xfrm>
          <a:off x="250825" y="2619375"/>
          <a:ext cx="8642352" cy="3230565"/>
        </p:xfrm>
        <a:graphic>
          <a:graphicData uri="http://schemas.openxmlformats.org/drawingml/2006/table">
            <a:tbl>
              <a:tblPr/>
              <a:tblGrid>
                <a:gridCol w="1104104"/>
                <a:gridCol w="1316429"/>
                <a:gridCol w="284580"/>
                <a:gridCol w="1035946"/>
                <a:gridCol w="470884"/>
                <a:gridCol w="849640"/>
                <a:gridCol w="941769"/>
                <a:gridCol w="1316429"/>
                <a:gridCol w="1322571"/>
              </a:tblGrid>
              <a:tr h="521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Ефірні олії, які містять</a:t>
                      </a:r>
                    </a:p>
                  </a:txBody>
                  <a:tcPr marL="91455" marR="91455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Монотерпеноїди</a:t>
                      </a:r>
                    </a:p>
                  </a:txBody>
                  <a:tcPr marL="91455" marR="91455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3635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Сесквітерпеноїди</a:t>
                      </a:r>
                    </a:p>
                  </a:txBody>
                  <a:tcPr marL="91455" marR="91455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Ароматичні сполуки</a:t>
                      </a:r>
                    </a:p>
                  </a:txBody>
                  <a:tcPr marL="91455" marR="91455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665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ациклічні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моноциклічні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біциклічні</a:t>
                      </a: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ациклічні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моноциклічні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біциклічні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трициклічні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лактони 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193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Похідні: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-цимену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бензолу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фенілпропану 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H="1">
            <a:off x="1476375" y="2997200"/>
            <a:ext cx="1511300" cy="863600"/>
          </a:xfrm>
          <a:prstGeom prst="straightConnector1">
            <a:avLst/>
          </a:prstGeom>
          <a:ln w="15875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867400" y="2997200"/>
            <a:ext cx="1081088" cy="863600"/>
          </a:xfrm>
          <a:prstGeom prst="straightConnector1">
            <a:avLst/>
          </a:prstGeom>
          <a:ln w="15875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538" y="3068638"/>
            <a:ext cx="0" cy="865187"/>
          </a:xfrm>
          <a:prstGeom prst="straightConnector1">
            <a:avLst/>
          </a:prstGeom>
          <a:ln w="15875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6363"/>
            <a:ext cx="8785225" cy="44291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Монотерпеноїди 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95536" y="1196752"/>
          <a:ext cx="7920880" cy="5280992"/>
        </p:xfrm>
        <a:graphic>
          <a:graphicData uri="http://schemas.openxmlformats.org/presentationml/2006/ole">
            <p:oleObj spid="_x0000_s1026" name="Document" r:id="rId3" imgW="10797436" imgH="8069142" progId="Word.Document.8">
              <p:embed/>
            </p:oleObj>
          </a:graphicData>
        </a:graphic>
      </p:graphicFrame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79388" y="436563"/>
            <a:ext cx="87852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Ациклічні монотерпеноїди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9388" y="836613"/>
            <a:ext cx="878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uk-UA" altLang="ru-RU" b="1" i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2, 6-диметилоктану 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40481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Монотерпеноїди</a:t>
            </a: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23528" y="1484783"/>
          <a:ext cx="8208912" cy="5062749"/>
        </p:xfrm>
        <a:graphic>
          <a:graphicData uri="http://schemas.openxmlformats.org/presentationml/2006/ole">
            <p:oleObj spid="_x0000_s2050" name="Document" r:id="rId3" imgW="8106929" imgH="5001116" progId="Word.Document.8">
              <p:embed/>
            </p:oleObj>
          </a:graphicData>
        </a:graphic>
      </p:graphicFrame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713787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Моноциклічні монотерпеноїди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79388" y="908050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uk-UA" altLang="ru-RU" b="1" i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-ментану (ментадієни)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713788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dirty="0" err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Монотерпеноїди</a:t>
            </a:r>
            <a:endParaRPr lang="uk-UA" altLang="ru-RU" b="1" i="1" dirty="0" smtClean="0"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755576" y="764704"/>
          <a:ext cx="7056784" cy="5811442"/>
        </p:xfrm>
        <a:graphic>
          <a:graphicData uri="http://schemas.openxmlformats.org/presentationml/2006/ole">
            <p:oleObj spid="_x0000_s3074" name="Document" r:id="rId3" imgW="8184839" imgH="7592227" progId="Word.Document.8">
              <p:embed/>
            </p:oleObj>
          </a:graphicData>
        </a:graphic>
      </p:graphicFrame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50825" y="450850"/>
            <a:ext cx="8713788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Біциклічні монотерпеноїди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591550" cy="40481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Сесквітерпеноїди 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836738" y="1443038"/>
          <a:ext cx="5686425" cy="2176462"/>
        </p:xfrm>
        <a:graphic>
          <a:graphicData uri="http://schemas.openxmlformats.org/presentationml/2006/ole">
            <p:oleObj spid="_x0000_s4098" name="Документ" r:id="rId3" imgW="6463284" imgH="2473452" progId="Word.Document.8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763713" y="4224338"/>
          <a:ext cx="5661025" cy="1989137"/>
        </p:xfrm>
        <a:graphic>
          <a:graphicData uri="http://schemas.openxmlformats.org/presentationml/2006/ole">
            <p:oleObj spid="_x0000_s4099" name="Document" r:id="rId4" imgW="5350264" imgH="1878920" progId="Word.Document.8">
              <p:embed/>
            </p:oleObj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0825" y="436563"/>
            <a:ext cx="85693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Ациклічні сесквітерпеноїди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50825" y="806450"/>
            <a:ext cx="8569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Тип фарнезану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Вуглеводні цього типу – це сполуки жирного ряду з чотирма подвійними зв</a:t>
            </a:r>
            <a:r>
              <a:rPr lang="en-US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язками, а спирти -  з трьома.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0825" y="3492500"/>
            <a:ext cx="85693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Моноциклічні сесквітерпеноїди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50825" y="3875088"/>
            <a:ext cx="856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Тип бісаболану</a:t>
            </a:r>
            <a:endParaRPr lang="uk-UA" altLang="ru-RU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2096</Words>
  <Application>Microsoft Office PowerPoint</Application>
  <PresentationFormat>Экран (4:3)</PresentationFormat>
  <Paragraphs>237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Бумажная</vt:lpstr>
      <vt:lpstr>Document</vt:lpstr>
      <vt:lpstr>Документ</vt:lpstr>
      <vt:lpstr>Формула</vt:lpstr>
      <vt:lpstr>ISIS/Draw Sketch</vt:lpstr>
      <vt:lpstr>Слайд 1</vt:lpstr>
      <vt:lpstr>Слайд 2</vt:lpstr>
      <vt:lpstr>Слайд 3</vt:lpstr>
      <vt:lpstr>Слайд 4</vt:lpstr>
      <vt:lpstr>Слайд 5</vt:lpstr>
      <vt:lpstr>Монотерпеноїди </vt:lpstr>
      <vt:lpstr>Монотерпеноїди</vt:lpstr>
      <vt:lpstr>Монотерпеноїди</vt:lpstr>
      <vt:lpstr>Сесквітерпеноїди </vt:lpstr>
      <vt:lpstr>Сесквітерпеноїди</vt:lpstr>
      <vt:lpstr>Сесквітерпеноїди</vt:lpstr>
      <vt:lpstr>Слайд 12</vt:lpstr>
      <vt:lpstr>Ароматичні сполуки</vt:lpstr>
      <vt:lpstr>Слайд 14</vt:lpstr>
      <vt:lpstr>Слайд 15</vt:lpstr>
      <vt:lpstr>Кількісне визначення ефірних олій методом перегонки з водяною парою</vt:lpstr>
      <vt:lpstr>Слайд 17</vt:lpstr>
      <vt:lpstr>Слайд 18</vt:lpstr>
      <vt:lpstr>Метод газової хроматографії</vt:lpstr>
      <vt:lpstr>Слайд 20</vt:lpstr>
      <vt:lpstr>Слайд 21</vt:lpstr>
      <vt:lpstr>бактерицидна, антисептична, фунгістатична, антигельмінтна, протизапальна, спазмолітична, відхаркувальна, седативна,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3</cp:revision>
  <dcterms:created xsi:type="dcterms:W3CDTF">2019-05-04T23:09:49Z</dcterms:created>
  <dcterms:modified xsi:type="dcterms:W3CDTF">2020-03-13T19:44:01Z</dcterms:modified>
</cp:coreProperties>
</file>